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0" r:id="rId4"/>
  </p:sldMasterIdLst>
  <p:notesMasterIdLst>
    <p:notesMasterId r:id="rId18"/>
  </p:notesMasterIdLst>
  <p:handoutMasterIdLst>
    <p:handoutMasterId r:id="rId19"/>
  </p:handoutMasterIdLst>
  <p:sldIdLst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6" r:id="rId16"/>
    <p:sldId id="337" r:id="rId17"/>
  </p:sldIdLst>
  <p:sldSz cx="9144000" cy="6858000" type="letter"/>
  <p:notesSz cx="93726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6B2"/>
    <a:srgbClr val="8099CC"/>
    <a:srgbClr val="009999"/>
    <a:srgbClr val="003399"/>
    <a:srgbClr val="6666FF"/>
    <a:srgbClr val="FF9900"/>
    <a:srgbClr val="99CC33"/>
    <a:srgbClr val="80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4" autoAdjust="0"/>
    <p:restoredTop sz="73783" autoAdjust="0"/>
  </p:normalViewPr>
  <p:slideViewPr>
    <p:cSldViewPr snapToGrid="0">
      <p:cViewPr>
        <p:scale>
          <a:sx n="79" d="100"/>
          <a:sy n="79" d="100"/>
        </p:scale>
        <p:origin x="-84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1720" y="-60"/>
      </p:cViewPr>
      <p:guideLst>
        <p:guide orient="horz" pos="2221"/>
        <p:guide pos="29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47578"/>
            <a:ext cx="4064714" cy="27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7968" eaLnBrk="0" hangingPunct="0">
              <a:lnSpc>
                <a:spcPct val="100000"/>
              </a:lnSpc>
              <a:spcBef>
                <a:spcPct val="50000"/>
              </a:spcBef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07886" y="147578"/>
            <a:ext cx="4064714" cy="27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7968" eaLnBrk="0" hangingPunct="0">
              <a:lnSpc>
                <a:spcPct val="100000"/>
              </a:lnSpc>
              <a:spcBef>
                <a:spcPct val="50000"/>
              </a:spcBef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1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28174"/>
            <a:ext cx="4064714" cy="27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7968" eaLnBrk="0" hangingPunct="0">
              <a:lnSpc>
                <a:spcPct val="100000"/>
              </a:lnSpc>
              <a:spcBef>
                <a:spcPct val="50000"/>
              </a:spcBef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1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07886" y="6628174"/>
            <a:ext cx="4064714" cy="27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7968" eaLnBrk="0" hangingPunct="0">
              <a:lnSpc>
                <a:spcPct val="100000"/>
              </a:lnSpc>
              <a:spcBef>
                <a:spcPct val="50000"/>
              </a:spcBef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fld id="{3C5AFB73-3F57-4A2C-94C8-D6E44B0EC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25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64714" cy="34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3" tIns="46318" rIns="92633" bIns="46318" numCol="1" anchor="t" anchorCtr="0" compatLnSpc="1">
            <a:prstTxWarp prst="textNoShape">
              <a:avLst/>
            </a:prstTxWarp>
          </a:bodyPr>
          <a:lstStyle>
            <a:lvl1pPr defTabSz="908859" eaLnBrk="0" hangingPunct="0">
              <a:lnSpc>
                <a:spcPct val="100000"/>
              </a:lnSpc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07886" y="0"/>
            <a:ext cx="4064714" cy="34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3" tIns="46318" rIns="92633" bIns="46318" numCol="1" anchor="t" anchorCtr="0" compatLnSpc="1">
            <a:prstTxWarp prst="textNoShape">
              <a:avLst/>
            </a:prstTxWarp>
          </a:bodyPr>
          <a:lstStyle>
            <a:lvl1pPr algn="r" defTabSz="908859" eaLnBrk="0" hangingPunct="0">
              <a:lnSpc>
                <a:spcPct val="100000"/>
              </a:lnSpc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0525" y="538163"/>
            <a:ext cx="3527425" cy="264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69206" y="3355794"/>
            <a:ext cx="6834188" cy="316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3" tIns="46318" rIns="92633" bIns="46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708380"/>
            <a:ext cx="4064714" cy="34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3" tIns="46318" rIns="92633" bIns="46318" numCol="1" anchor="b" anchorCtr="0" compatLnSpc="1">
            <a:prstTxWarp prst="textNoShape">
              <a:avLst/>
            </a:prstTxWarp>
          </a:bodyPr>
          <a:lstStyle>
            <a:lvl1pPr defTabSz="908859" eaLnBrk="0" hangingPunct="0">
              <a:lnSpc>
                <a:spcPct val="100000"/>
              </a:lnSpc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07886" y="6708380"/>
            <a:ext cx="4064714" cy="34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3" tIns="46318" rIns="92633" bIns="46318" numCol="1" anchor="b" anchorCtr="0" compatLnSpc="1">
            <a:prstTxWarp prst="textNoShape">
              <a:avLst/>
            </a:prstTxWarp>
          </a:bodyPr>
          <a:lstStyle>
            <a:lvl1pPr algn="r" defTabSz="908859" eaLnBrk="0" hangingPunct="0">
              <a:lnSpc>
                <a:spcPct val="100000"/>
              </a:lnSpc>
              <a:buFontTx/>
              <a:buNone/>
              <a:defRPr sz="1800">
                <a:cs typeface="+mn-cs"/>
              </a:defRPr>
            </a:lvl1pPr>
          </a:lstStyle>
          <a:p>
            <a:pPr>
              <a:defRPr/>
            </a:pPr>
            <a:fld id="{6B2F9736-E283-4106-A677-D4B584083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98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13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6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7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F9736-E283-4106-A677-D4B58408371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62DF4-33DC-4725-BB4D-549C2CDB6F90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6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10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3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32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8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66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0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74FA-9232-47E9-8298-551E0E1C53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87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585788" y="776288"/>
            <a:ext cx="7972425" cy="479583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lIns="90000" tIns="90000" rIns="90000" bIns="90000" anchor="ctr"/>
          <a:lstStyle/>
          <a:p>
            <a:pPr marL="119063" indent="-119063" eaLnBrk="0" hangingPunct="0">
              <a:spcBef>
                <a:spcPct val="50000"/>
              </a:spcBef>
            </a:pPr>
            <a:endParaRPr lang="en-US" sz="1100" b="1"/>
          </a:p>
        </p:txBody>
      </p:sp>
      <p:pic>
        <p:nvPicPr>
          <p:cNvPr id="5" name="Picture 93" descr="LLP logo with big space cop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" t="1840" b="59741"/>
          <a:stretch>
            <a:fillRect/>
          </a:stretch>
        </p:blipFill>
        <p:spPr bwMode="gray">
          <a:xfrm>
            <a:off x="895350" y="6026150"/>
            <a:ext cx="1454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892175" y="2695575"/>
            <a:ext cx="6581775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92175" y="3516313"/>
            <a:ext cx="6583363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7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1682496"/>
            <a:ext cx="4005072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1682496"/>
            <a:ext cx="4005072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02336" y="4251960"/>
            <a:ext cx="4005072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736592" y="4251960"/>
            <a:ext cx="4005072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0487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1682496"/>
            <a:ext cx="4005072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1682496"/>
            <a:ext cx="4005072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5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152144"/>
            <a:ext cx="8339328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402336" y="2176272"/>
            <a:ext cx="8339328" cy="405079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7458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402336" y="1747838"/>
            <a:ext cx="8339328" cy="454501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05593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660904" y="1155700"/>
            <a:ext cx="608076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656840" y="2898648"/>
            <a:ext cx="608076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2656840" y="4645152"/>
            <a:ext cx="608076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01568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152144"/>
            <a:ext cx="8339328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656840" y="2185416"/>
            <a:ext cx="608076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2660904" y="3931920"/>
            <a:ext cx="608076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9365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30936" y="1536192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30936" y="2779776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630936" y="4023360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936" y="5266944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4965192" y="2779776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4965192" y="5266944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4965192" y="4023360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5"/>
          </p:nvPr>
        </p:nvSpPr>
        <p:spPr>
          <a:xfrm>
            <a:off x="4965192" y="1536192"/>
            <a:ext cx="3776472" cy="85953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31836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152144"/>
            <a:ext cx="8339328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93192" y="2852928"/>
            <a:ext cx="4169664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62856" y="2852928"/>
            <a:ext cx="4169664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5022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3200400"/>
            <a:ext cx="4169664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3200400"/>
            <a:ext cx="4005072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51704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93192" y="1821434"/>
            <a:ext cx="4169664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62856" y="1828800"/>
            <a:ext cx="4169664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02336" y="4251960"/>
            <a:ext cx="8339328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211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7"/>
          <p:cNvSpPr>
            <a:spLocks noChangeShapeType="1"/>
          </p:cNvSpPr>
          <p:nvPr/>
        </p:nvSpPr>
        <p:spPr bwMode="invGray">
          <a:xfrm>
            <a:off x="401638" y="803275"/>
            <a:ext cx="8335962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00050" y="1155700"/>
            <a:ext cx="8337550" cy="513715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2331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93192" y="1828800"/>
            <a:ext cx="2084832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478024" y="1828800"/>
            <a:ext cx="2084832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562856" y="1828800"/>
            <a:ext cx="2084832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6647688" y="1828800"/>
            <a:ext cx="2084832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02336" y="4251960"/>
            <a:ext cx="8339328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75092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9319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17296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596188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402336" y="4242816"/>
            <a:ext cx="4005072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727448" y="4242816"/>
            <a:ext cx="4005072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6752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0595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1682496"/>
            <a:ext cx="4005072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393192" y="1728216"/>
            <a:ext cx="3968496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09922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00050" y="5056632"/>
            <a:ext cx="8341614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438912" y="1197864"/>
            <a:ext cx="827532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619329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00050" y="1155700"/>
            <a:ext cx="8337550" cy="5137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1980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3044952"/>
            <a:ext cx="4005072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3044952"/>
            <a:ext cx="4005072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72941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289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07988"/>
            <a:ext cx="8337550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0050" y="1154113"/>
            <a:ext cx="8337550" cy="513556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0964008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_223"/>
          <p:cNvSpPr txBox="1">
            <a:spLocks/>
          </p:cNvSpPr>
          <p:nvPr/>
        </p:nvSpPr>
        <p:spPr bwMode="auto">
          <a:xfrm>
            <a:off x="3330575" y="1019175"/>
            <a:ext cx="4005263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227013" indent="-2254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106000"/>
              </a:lnSpc>
              <a:spcBef>
                <a:spcPct val="40000"/>
              </a:spcBef>
              <a:buClr>
                <a:srgbClr val="000000"/>
              </a:buClr>
              <a:buFont typeface="Wingdings 2" pitchFamily="18" charset="2"/>
              <a:buChar char="¡"/>
            </a:pPr>
            <a:r>
              <a:rPr lang="en-US" sz="1800">
                <a:solidFill>
                  <a:srgbClr val="000000"/>
                </a:solidFill>
              </a:rPr>
              <a:t>Bullet</a:t>
            </a:r>
          </a:p>
          <a:p>
            <a:pPr eaLnBrk="1" hangingPunct="1">
              <a:lnSpc>
                <a:spcPct val="106000"/>
              </a:lnSpc>
              <a:spcBef>
                <a:spcPct val="4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11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143000" y="2551176"/>
            <a:ext cx="6858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2676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354967" y="6554102"/>
            <a:ext cx="282819" cy="144247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1" smtClean="0">
                <a:solidFill>
                  <a:schemeClr val="tx2"/>
                </a:solidFill>
              </a:defRPr>
            </a:lvl1pPr>
          </a:lstStyle>
          <a:p>
            <a:fld id="{3C8EE37D-04DA-4B9E-AF73-951D5D095B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71981" y="6554102"/>
            <a:ext cx="4317318" cy="144247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64433" y="6554102"/>
            <a:ext cx="2313056" cy="1442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914404" eaLnBrk="1" fontAlgn="auto" latinLnBrk="0" hangingPunct="1">
              <a:lnSpc>
                <a:spcPts val="10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</a:rPr>
              <a:t>© 2011 Deloitte Global Services Limited </a:t>
            </a:r>
          </a:p>
        </p:txBody>
      </p:sp>
    </p:spTree>
    <p:extLst>
      <p:ext uri="{BB962C8B-B14F-4D97-AF65-F5344CB8AC3E}">
        <p14:creationId xmlns:p14="http://schemas.microsoft.com/office/powerpoint/2010/main" val="299224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43000" y="2551176"/>
            <a:ext cx="6858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8150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06400" y="1155700"/>
            <a:ext cx="8339328" cy="5138928"/>
          </a:xfrm>
        </p:spPr>
        <p:txBody>
          <a:bodyPr/>
          <a:lstStyle>
            <a:lvl1pPr>
              <a:buNone/>
              <a:defRPr/>
            </a:lvl1pPr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5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full page w/2 col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152144"/>
            <a:ext cx="8339328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2185416"/>
            <a:ext cx="4005072" cy="41056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5513" y="2187194"/>
            <a:ext cx="4005072" cy="41056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689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152144"/>
            <a:ext cx="8339328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2715768"/>
            <a:ext cx="4005072" cy="3584448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2706624"/>
            <a:ext cx="4005072" cy="3584448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1984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1152144"/>
            <a:ext cx="4005072" cy="5138928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02336" y="1152144"/>
            <a:ext cx="4005072" cy="5138928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8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736592" y="1152144"/>
            <a:ext cx="4005072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11480"/>
            <a:ext cx="8339328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4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400050" y="407988"/>
            <a:ext cx="83375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400050" y="1154113"/>
            <a:ext cx="8337550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invGray">
          <a:xfrm>
            <a:off x="4386263" y="6619875"/>
            <a:ext cx="373062" cy="193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06000"/>
              </a:lnSpc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en-US" sz="1200"/>
              <a:t>- </a:t>
            </a:r>
            <a:fld id="{A638AD9D-C9EE-4A93-8904-756488E3458A}" type="slidenum">
              <a:rPr lang="en-US" sz="1200"/>
              <a:pPr algn="ctr">
                <a:lnSpc>
                  <a:spcPct val="106000"/>
                </a:lnSpc>
                <a:buClr>
                  <a:schemeClr val="tx1"/>
                </a:buClr>
                <a:buSzPct val="65000"/>
                <a:buFont typeface="Wingdings" pitchFamily="2" charset="2"/>
                <a:buNone/>
              </a:pPr>
              <a:t>‹#›</a:t>
            </a:fld>
            <a:r>
              <a:rPr lang="en-US" sz="1200"/>
              <a:t> -</a:t>
            </a:r>
          </a:p>
        </p:txBody>
      </p:sp>
      <p:sp>
        <p:nvSpPr>
          <p:cNvPr id="1029" name="SHP_DOCTRACKER"/>
          <p:cNvSpPr txBox="1">
            <a:spLocks noChangeArrowheads="1"/>
          </p:cNvSpPr>
          <p:nvPr/>
        </p:nvSpPr>
        <p:spPr bwMode="gray">
          <a:xfrm rot="-5400000">
            <a:off x="8861425" y="6543675"/>
            <a:ext cx="4222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06000"/>
              </a:lnSpc>
            </a:pPr>
            <a:r>
              <a:rPr lang="en-US" sz="400" smtClean="0">
                <a:solidFill>
                  <a:srgbClr val="AFAFAF"/>
                </a:solidFill>
              </a:rPr>
              <a:t>Using the Internet for Your Job Search_presenter notes_05_2014_FINAL.pptx</a:t>
            </a:r>
            <a:endParaRPr lang="en-US" sz="400">
              <a:solidFill>
                <a:srgbClr val="AFAFAF"/>
              </a:solidFill>
            </a:endParaRPr>
          </a:p>
        </p:txBody>
      </p:sp>
      <p:sp>
        <p:nvSpPr>
          <p:cNvPr id="1030" name="Line 47"/>
          <p:cNvSpPr>
            <a:spLocks noChangeShapeType="1"/>
          </p:cNvSpPr>
          <p:nvPr/>
        </p:nvSpPr>
        <p:spPr bwMode="invGray">
          <a:xfrm>
            <a:off x="401638" y="803275"/>
            <a:ext cx="8335962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1" name="Picture 50" descr="DEL_COL"/>
          <p:cNvPicPr>
            <a:picLocks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16700"/>
            <a:ext cx="86836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  <p:sldLayoutId id="2147484395" r:id="rId12"/>
    <p:sldLayoutId id="2147484396" r:id="rId13"/>
    <p:sldLayoutId id="2147484397" r:id="rId14"/>
    <p:sldLayoutId id="2147484398" r:id="rId15"/>
    <p:sldLayoutId id="2147484399" r:id="rId16"/>
    <p:sldLayoutId id="2147484400" r:id="rId17"/>
    <p:sldLayoutId id="2147484401" r:id="rId18"/>
    <p:sldLayoutId id="2147484402" r:id="rId19"/>
    <p:sldLayoutId id="2147484403" r:id="rId20"/>
    <p:sldLayoutId id="2147484404" r:id="rId21"/>
    <p:sldLayoutId id="2147484405" r:id="rId22"/>
    <p:sldLayoutId id="2147484406" r:id="rId23"/>
    <p:sldLayoutId id="2147484407" r:id="rId24"/>
    <p:sldLayoutId id="2147484408" r:id="rId25"/>
    <p:sldLayoutId id="2147484409" r:id="rId26"/>
    <p:sldLayoutId id="2147484410" r:id="rId27"/>
    <p:sldLayoutId id="2147484411" r:id="rId28"/>
    <p:sldLayoutId id="2147484419" r:id="rId29"/>
    <p:sldLayoutId id="2147484420" r:id="rId3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assistance.deloitt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assistance.deloitte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.xm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assistance.deloitt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loittenet.force.com/deloittealumn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904999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r>
              <a:rPr lang="en-US" b="1" dirty="0">
                <a:latin typeface="+mj-lt"/>
              </a:rPr>
              <a:t/>
            </a:r>
            <a:br>
              <a:rPr lang="en-US" b="1" dirty="0">
                <a:latin typeface="+mj-lt"/>
              </a:rPr>
            </a:br>
            <a:r>
              <a:rPr lang="en-US" b="1" dirty="0" smtClean="0">
                <a:latin typeface="+mj-lt"/>
              </a:rPr>
              <a:t/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Using the Internet for Your Job Search</a:t>
            </a:r>
            <a:endParaRPr lang="en-US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762000"/>
          </a:xfrm>
        </p:spPr>
        <p:txBody>
          <a:bodyPr/>
          <a:lstStyle/>
          <a:p>
            <a:r>
              <a:rPr lang="en-US" sz="2000" dirty="0" smtClean="0"/>
              <a:t>An Overview of the Web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99" y="3049973"/>
            <a:ext cx="31623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Other research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Company, industry information </a:t>
            </a:r>
            <a:r>
              <a:rPr lang="en-US" sz="2000" dirty="0" smtClean="0"/>
              <a:t>– Hoovers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Hot topics, trends, industry info and whitepapers - Deloitte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Salary information </a:t>
            </a:r>
            <a:r>
              <a:rPr lang="en-US" sz="2000" dirty="0" smtClean="0"/>
              <a:t>– Salary &amp; </a:t>
            </a:r>
            <a:r>
              <a:rPr lang="en-US" sz="2000" dirty="0" err="1"/>
              <a:t>P</a:t>
            </a:r>
            <a:r>
              <a:rPr lang="en-US" sz="2000" dirty="0" err="1" smtClean="0"/>
              <a:t>ayscale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Occupational research - O*Net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Blogs, interview tips, advice </a:t>
            </a:r>
            <a:r>
              <a:rPr lang="en-US" sz="2000" dirty="0" smtClean="0"/>
              <a:t>-Personal Success on CBS </a:t>
            </a:r>
            <a:r>
              <a:rPr lang="en-US" sz="2000" dirty="0" err="1" smtClean="0"/>
              <a:t>MoneyWatch</a:t>
            </a:r>
            <a:r>
              <a:rPr lang="en-US" sz="2000" dirty="0" smtClean="0"/>
              <a:t>. </a:t>
            </a:r>
            <a:r>
              <a:rPr lang="en-US" sz="2000" dirty="0" err="1" smtClean="0"/>
              <a:t>Glassdoor</a:t>
            </a:r>
            <a:r>
              <a:rPr lang="en-US" sz="2000" dirty="0" smtClean="0"/>
              <a:t>, Vault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In-depth internet advice and search strategy - the Transition Assistance pages </a:t>
            </a:r>
            <a:r>
              <a:rPr lang="en-US" sz="2000" dirty="0" smtClean="0"/>
              <a:t>on </a:t>
            </a:r>
            <a:r>
              <a:rPr lang="en-US" sz="2000" b="1" u="sng" dirty="0">
                <a:hlinkClick r:id="rId3"/>
              </a:rPr>
              <a:t>http://transitionassistance.deloitte.com</a:t>
            </a: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You can also ask your Transition Assistance coach for help with research needs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Few Reminders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Set a limit on your internet time.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Check job postings early in the day and apply asap.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Don’t replace face-to-face networking opportunities with Facebook!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Don’t forgo linking up in person for LinkedIn!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Listen to our LinkedIn Recorded Webinar - </a:t>
            </a:r>
            <a:r>
              <a:rPr lang="en-US" sz="2000" b="1" u="sng" dirty="0">
                <a:hlinkClick r:id="rId3"/>
              </a:rPr>
              <a:t>http://transitionassistance.deloitte.com</a:t>
            </a:r>
            <a:endParaRPr lang="en-US" sz="2000" b="1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86200"/>
            <a:ext cx="139065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6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92175" y="1796717"/>
            <a:ext cx="7144920" cy="834188"/>
          </a:xfrm>
        </p:spPr>
        <p:txBody>
          <a:bodyPr/>
          <a:lstStyle/>
          <a:p>
            <a:pPr algn="ctr"/>
            <a:r>
              <a:rPr lang="en-US" sz="2400" i="1" dirty="0" smtClean="0"/>
              <a:t>Thank you for viewing this webinar!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92175" y="3136233"/>
            <a:ext cx="7321383" cy="545430"/>
          </a:xfrm>
        </p:spPr>
        <p:txBody>
          <a:bodyPr/>
          <a:lstStyle/>
          <a:p>
            <a:pPr algn="ctr"/>
            <a:r>
              <a:rPr lang="en-US" sz="2400" i="1" dirty="0" smtClean="0"/>
              <a:t>We wish you all the best in your job search!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705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9" name="BoilerplateCopyright"/>
          <p:cNvSpPr txBox="1">
            <a:spLocks noChangeArrowheads="1"/>
          </p:cNvSpPr>
          <p:nvPr/>
        </p:nvSpPr>
        <p:spPr bwMode="auto">
          <a:xfrm>
            <a:off x="585788" y="6184900"/>
            <a:ext cx="2947923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800" smtClean="0">
                <a:solidFill>
                  <a:srgbClr val="000066"/>
                </a:solidFill>
              </a:rPr>
              <a:t>Copyright © 2012 Deloitte Development LLC. All rights reserved.</a:t>
            </a:r>
            <a:endParaRPr lang="en-US" sz="800" dirty="0">
              <a:solidFill>
                <a:srgbClr val="000066"/>
              </a:solidFill>
            </a:endParaRPr>
          </a:p>
        </p:txBody>
      </p:sp>
      <p:pic>
        <p:nvPicPr>
          <p:cNvPr id="79890" name="Picture 18" descr="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0088" y="6049963"/>
            <a:ext cx="1504950" cy="238125"/>
          </a:xfrm>
          <a:prstGeom prst="rect">
            <a:avLst/>
          </a:prstGeom>
          <a:noFill/>
        </p:spPr>
      </p:pic>
      <p:pic>
        <p:nvPicPr>
          <p:cNvPr id="7989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3725" y="5940425"/>
            <a:ext cx="831850" cy="153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3842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Agenda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22522" cy="521947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Set up a LinkedIn profile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Identify job posting sites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Google/BING yourself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Business news sites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Other research</a:t>
            </a:r>
          </a:p>
          <a:p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968" y="2492661"/>
            <a:ext cx="3746028" cy="37433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479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LinkedIn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business focused networking site</a:t>
            </a:r>
          </a:p>
          <a:p>
            <a:pPr lvl="1"/>
            <a:r>
              <a:rPr lang="en-US" sz="2000" dirty="0" smtClean="0"/>
              <a:t>Post a full profile – your online resume</a:t>
            </a:r>
          </a:p>
          <a:p>
            <a:pPr lvl="1"/>
            <a:r>
              <a:rPr lang="en-US" sz="2000" dirty="0" smtClean="0"/>
              <a:t>Find people you know at companies of interest</a:t>
            </a:r>
          </a:p>
          <a:p>
            <a:pPr lvl="1"/>
            <a:r>
              <a:rPr lang="en-US" sz="2000" dirty="0" smtClean="0"/>
              <a:t>Expand your network</a:t>
            </a:r>
          </a:p>
          <a:p>
            <a:pPr lvl="1"/>
            <a:r>
              <a:rPr lang="en-US" sz="2000" dirty="0" smtClean="0"/>
              <a:t>View and apply to job postings</a:t>
            </a:r>
          </a:p>
          <a:p>
            <a:pPr marL="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  <a:p>
            <a:pPr lvl="1"/>
            <a:r>
              <a:rPr lang="en-US" sz="2000" i="1" dirty="0" smtClean="0"/>
              <a:t>Using LinkedIn in Your Job Search Webinar:</a:t>
            </a:r>
          </a:p>
          <a:p>
            <a:pPr lvl="2"/>
            <a:r>
              <a:rPr lang="en-US" sz="2000" b="1" u="sng" dirty="0" smtClean="0">
                <a:solidFill>
                  <a:schemeClr val="accent1"/>
                </a:solidFill>
                <a:hlinkClick r:id="rId3"/>
              </a:rPr>
              <a:t>http</a:t>
            </a:r>
            <a:r>
              <a:rPr lang="en-US" sz="2000" b="1" u="sng" dirty="0">
                <a:solidFill>
                  <a:schemeClr val="accent1"/>
                </a:solidFill>
                <a:hlinkClick r:id="rId3"/>
              </a:rPr>
              <a:t>://</a:t>
            </a:r>
            <a:r>
              <a:rPr lang="en-US" sz="2000" b="1" dirty="0" smtClean="0">
                <a:solidFill>
                  <a:schemeClr val="accent1"/>
                </a:solidFill>
                <a:hlinkClick r:id="rId3"/>
              </a:rPr>
              <a:t>transitionassistance.deloitte.com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endParaRPr lang="en-US" sz="20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189" y="2639181"/>
            <a:ext cx="15621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34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The boards and other places people post jobs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Company websites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Aggregators: Indeed &amp; </a:t>
            </a:r>
            <a:r>
              <a:rPr lang="en-US" sz="2000" dirty="0" err="1" smtClean="0"/>
              <a:t>Simplyhired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Glassdoor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Monster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CareerBuilder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Craigslist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LinkedIn – job board and groups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ontract </a:t>
            </a:r>
            <a:r>
              <a:rPr lang="en-US" sz="2000" dirty="0"/>
              <a:t>sites:  </a:t>
            </a:r>
            <a:r>
              <a:rPr lang="en-US" sz="2000" dirty="0" err="1" smtClean="0"/>
              <a:t>elance</a:t>
            </a:r>
            <a:r>
              <a:rPr lang="en-US" sz="2000" dirty="0"/>
              <a:t> </a:t>
            </a:r>
            <a:r>
              <a:rPr lang="en-US" sz="2000" dirty="0" smtClean="0"/>
              <a:t>&amp; </a:t>
            </a:r>
            <a:r>
              <a:rPr lang="en-US" sz="2000" dirty="0" err="1" smtClean="0"/>
              <a:t>sologig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Professional Societies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Marketplace Jobs:  </a:t>
            </a:r>
            <a:r>
              <a:rPr lang="en-US" sz="2000" b="1" u="sng" dirty="0">
                <a:solidFill>
                  <a:schemeClr val="tx2"/>
                </a:solidFill>
                <a:hlinkClick r:id="rId3"/>
              </a:rPr>
              <a:t>http://deloittenet.force.com/deloittealumni</a:t>
            </a:r>
            <a:r>
              <a:rPr lang="en-US" sz="2000" b="1" dirty="0"/>
              <a:t> </a:t>
            </a:r>
            <a:r>
              <a:rPr lang="en-US" sz="2000" dirty="0"/>
              <a:t> 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56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Search agents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22522" cy="5219474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dirty="0" smtClean="0"/>
              <a:t>Saved searches that will send you an email with new postings that meet your criteria.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Targeted companies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Job boards</a:t>
            </a:r>
            <a:r>
              <a:rPr lang="en-US" sz="2000" dirty="0"/>
              <a:t>	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Run a live search every few days – just in case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33800"/>
            <a:ext cx="328612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10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Tips for applying to jobs online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Manage </a:t>
            </a:r>
            <a:r>
              <a:rPr lang="en-US" sz="2000" dirty="0"/>
              <a:t>contact information to control spam 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Use </a:t>
            </a:r>
            <a:r>
              <a:rPr lang="en-US" sz="2000" dirty="0"/>
              <a:t>caution if applying to non-traditional, low cost job </a:t>
            </a:r>
            <a:r>
              <a:rPr lang="en-US" sz="2000" dirty="0" smtClean="0"/>
              <a:t>boards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Utilize employee referral programs whenever possible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ALWAYS </a:t>
            </a:r>
            <a:r>
              <a:rPr lang="en-US" sz="2000" dirty="0"/>
              <a:t>continue to network for visibility after applying online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Remember </a:t>
            </a:r>
            <a:r>
              <a:rPr lang="en-US" sz="2000" dirty="0"/>
              <a:t>to prioritize proactive networking </a:t>
            </a:r>
            <a:r>
              <a:rPr lang="en-US" sz="2000" dirty="0" smtClean="0"/>
              <a:t>vs. </a:t>
            </a:r>
            <a:r>
              <a:rPr lang="en-US" sz="2000" dirty="0"/>
              <a:t>only on applying to job postings </a:t>
            </a:r>
            <a:r>
              <a:rPr lang="en-US" sz="2000" dirty="0" smtClean="0"/>
              <a:t>– many jobs</a:t>
            </a:r>
            <a:r>
              <a:rPr lang="en-US" sz="2000" dirty="0"/>
              <a:t>, especially higher level, are never posted to the internet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377" y="4816642"/>
            <a:ext cx="150495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2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Why Google (or BING) Yourself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See what’s out there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What will others find?</a:t>
            </a:r>
          </a:p>
          <a:p>
            <a:pPr lvl="2"/>
            <a:r>
              <a:rPr lang="en-US" sz="2000" dirty="0" smtClean="0"/>
              <a:t>“Would you want your Grandmother to see </a:t>
            </a:r>
            <a:r>
              <a:rPr lang="en-US" sz="2000" i="1" dirty="0" smtClean="0"/>
              <a:t>THAT</a:t>
            </a:r>
            <a:r>
              <a:rPr lang="en-US" sz="2000" dirty="0" smtClean="0"/>
              <a:t>?!?”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Build eminence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74" y="2546238"/>
            <a:ext cx="2781610" cy="208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7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Facebook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/>
            <a:r>
              <a:rPr lang="en-US" sz="2000" b="1" dirty="0" smtClean="0"/>
              <a:t>Protect your brand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Not primarily geared toward professional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Watch what you post</a:t>
            </a:r>
          </a:p>
          <a:p>
            <a:pPr lvl="2"/>
            <a:r>
              <a:rPr lang="en-US" sz="2000" dirty="0" smtClean="0"/>
              <a:t>Stay away from “politics and religion”</a:t>
            </a:r>
          </a:p>
          <a:p>
            <a:pPr lvl="2"/>
            <a:r>
              <a:rPr lang="en-US" sz="2000" dirty="0" smtClean="0"/>
              <a:t>Photos: keep them clean!</a:t>
            </a:r>
            <a:endParaRPr lang="en-US" sz="2000" dirty="0"/>
          </a:p>
          <a:p>
            <a:pPr lvl="1"/>
            <a:r>
              <a:rPr lang="en-US" sz="2000" dirty="0" smtClean="0"/>
              <a:t>Limit your personal information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Determine your account settings carefully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Others are less discriminating about what they post</a:t>
            </a:r>
          </a:p>
          <a:p>
            <a:pPr lvl="2"/>
            <a:r>
              <a:rPr lang="en-US" sz="2000" dirty="0" smtClean="0"/>
              <a:t>Check your wall frequently and delete inappropriate posts</a:t>
            </a:r>
          </a:p>
          <a:p>
            <a:pPr marL="182311" lvl="2" indent="0">
              <a:buNone/>
            </a:pPr>
            <a:endParaRPr lang="en-US" sz="2000" dirty="0" smtClean="0"/>
          </a:p>
          <a:p>
            <a:pPr marL="0" indent="0"/>
            <a:r>
              <a:rPr lang="en-US" sz="2000" b="1" dirty="0" smtClean="0"/>
              <a:t>Leverage </a:t>
            </a:r>
            <a:r>
              <a:rPr lang="en-US" sz="2000" b="1" dirty="0"/>
              <a:t>for job </a:t>
            </a:r>
            <a:r>
              <a:rPr lang="en-US" sz="2000" b="1" dirty="0" smtClean="0"/>
              <a:t>search</a:t>
            </a:r>
            <a:endParaRPr lang="en-US" sz="2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Expand </a:t>
            </a:r>
            <a:r>
              <a:rPr lang="en-US" sz="2000" dirty="0"/>
              <a:t>your LinkedIn professional </a:t>
            </a:r>
            <a:r>
              <a:rPr lang="en-US" sz="2000" dirty="0" smtClean="0"/>
              <a:t>contacts with FB friends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Complete, and make public, the </a:t>
            </a:r>
            <a:r>
              <a:rPr lang="en-US" sz="2000" dirty="0"/>
              <a:t>professional section of your </a:t>
            </a:r>
            <a:r>
              <a:rPr lang="en-US" sz="2000" dirty="0" smtClean="0"/>
              <a:t>profile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Become </a:t>
            </a:r>
            <a:r>
              <a:rPr lang="en-US" sz="2000" dirty="0"/>
              <a:t>a </a:t>
            </a:r>
            <a:r>
              <a:rPr lang="en-US" sz="2000" dirty="0" smtClean="0"/>
              <a:t>FB Fan of </a:t>
            </a:r>
            <a:r>
              <a:rPr lang="en-US" sz="2000" dirty="0"/>
              <a:t>companies of </a:t>
            </a:r>
            <a:r>
              <a:rPr lang="en-US" sz="2000" dirty="0" smtClean="0"/>
              <a:t>interest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469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Business News Sites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Check the latest on your targets</a:t>
            </a:r>
          </a:p>
          <a:p>
            <a:pPr lvl="1"/>
            <a:r>
              <a:rPr lang="en-US" sz="2000" dirty="0" smtClean="0"/>
              <a:t>Find possible leads based on business activity</a:t>
            </a:r>
          </a:p>
          <a:p>
            <a:pPr lvl="1"/>
            <a:r>
              <a:rPr lang="en-US" sz="2000" dirty="0" smtClean="0"/>
              <a:t>Gather ideas about different industries</a:t>
            </a:r>
          </a:p>
          <a:p>
            <a:pPr lvl="1"/>
            <a:r>
              <a:rPr lang="en-US" sz="2000" dirty="0" smtClean="0"/>
              <a:t>Find relevant articles to send to your network</a:t>
            </a:r>
          </a:p>
          <a:p>
            <a:endParaRPr lang="en-US" sz="2000" dirty="0" smtClean="0"/>
          </a:p>
          <a:p>
            <a:r>
              <a:rPr lang="en-US" sz="2000" b="1" dirty="0" smtClean="0"/>
              <a:t>Where to look:</a:t>
            </a:r>
            <a:endParaRPr lang="en-US" sz="2000" b="1" dirty="0"/>
          </a:p>
          <a:p>
            <a:pPr lvl="1"/>
            <a:r>
              <a:rPr lang="en-US" sz="2000" dirty="0" smtClean="0"/>
              <a:t>WSJ</a:t>
            </a:r>
          </a:p>
          <a:p>
            <a:pPr lvl="1"/>
            <a:r>
              <a:rPr lang="en-US" sz="2000" dirty="0" smtClean="0"/>
              <a:t>CNN Money</a:t>
            </a:r>
          </a:p>
          <a:p>
            <a:pPr lvl="1"/>
            <a:r>
              <a:rPr lang="en-US" sz="2000" dirty="0" smtClean="0"/>
              <a:t>Bloomberg</a:t>
            </a:r>
          </a:p>
          <a:p>
            <a:pPr lvl="1"/>
            <a:r>
              <a:rPr lang="en-US" sz="2000" dirty="0" smtClean="0"/>
              <a:t>Fox Business News</a:t>
            </a:r>
          </a:p>
          <a:p>
            <a:pPr lvl="1"/>
            <a:r>
              <a:rPr lang="en-US" sz="2000" dirty="0"/>
              <a:t>CBS </a:t>
            </a:r>
            <a:r>
              <a:rPr lang="en-US" sz="2000" dirty="0" err="1"/>
              <a:t>Moneywatch</a:t>
            </a:r>
            <a:endParaRPr lang="en-US" sz="2000" dirty="0"/>
          </a:p>
          <a:p>
            <a:pPr lvl="1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88954"/>
            <a:ext cx="2971800" cy="195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3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OILERPLATE" val="Boilerplate"/>
</p:tagLst>
</file>

<file path=ppt/theme/theme1.xml><?xml version="1.0" encoding="utf-8"?>
<a:theme xmlns:a="http://schemas.openxmlformats.org/drawingml/2006/main" name="Talent_ On screen slides 20120601">
  <a:themeElements>
    <a:clrScheme name="US Consulting On-screen S WHT_R1.5_032508 16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8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C01D03DEB52438C8E366F60986BDD" ma:contentTypeVersion="0" ma:contentTypeDescription="Create a new document." ma:contentTypeScope="" ma:versionID="33f2fe9a4c5c17e9ede6ee7b25ba80a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6B2B7E8-0A9D-40B8-9695-2F5EDF3FAE30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153B93-8D2E-4D44-8FC5-0B30CDA38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DD9F9D-B8FC-4453-A3DF-D772A347F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Talent_ On screen slides 20120601</Template>
  <TotalTime>306</TotalTime>
  <Words>509</Words>
  <Application>Microsoft Office PowerPoint</Application>
  <PresentationFormat>Letter Paper (8.5x11 in)</PresentationFormat>
  <Paragraphs>104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Talent_ On screen slides 20120601</vt:lpstr>
      <vt:lpstr>   Using the Internet for Your Job Search</vt:lpstr>
      <vt:lpstr>Agenda</vt:lpstr>
      <vt:lpstr>LinkedIn</vt:lpstr>
      <vt:lpstr>The boards and other places people post jobs</vt:lpstr>
      <vt:lpstr>Search agents</vt:lpstr>
      <vt:lpstr>Tips for applying to jobs online</vt:lpstr>
      <vt:lpstr>Why Google (or BING) Yourself</vt:lpstr>
      <vt:lpstr>Facebook</vt:lpstr>
      <vt:lpstr>Business News Sites</vt:lpstr>
      <vt:lpstr>Other research</vt:lpstr>
      <vt:lpstr>A Few Reminders</vt:lpstr>
      <vt:lpstr>Thank you for viewing this webinar!</vt:lpstr>
      <vt:lpstr>PowerPoint Presentation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sentence</dc:title>
  <dc:creator>Bachus, Brent D</dc:creator>
  <cp:lastModifiedBy>Baxter, Aileen</cp:lastModifiedBy>
  <cp:revision>27</cp:revision>
  <cp:lastPrinted>2000-05-15T09:48:35Z</cp:lastPrinted>
  <dcterms:created xsi:type="dcterms:W3CDTF">2012-06-28T14:31:34Z</dcterms:created>
  <dcterms:modified xsi:type="dcterms:W3CDTF">2014-05-30T18:17:23Z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_ID">
    <vt:lpwstr>screenTempV1</vt:lpwstr>
  </property>
  <property fmtid="{D5CDD505-2E9C-101B-9397-08002B2CF9AE}" pid="3" name="ROOMSIZE">
    <vt:lpwstr>SM</vt:lpwstr>
  </property>
  <property fmtid="{D5CDD505-2E9C-101B-9397-08002B2CF9AE}" pid="4" name="COLORSCHEME">
    <vt:lpwstr>White</vt:lpwstr>
  </property>
  <property fmtid="{D5CDD505-2E9C-101B-9397-08002B2CF9AE}" pid="5" name="ContentTypeId">
    <vt:lpwstr>0x010100165C01D03DEB52438C8E366F60986BDD</vt:lpwstr>
  </property>
</Properties>
</file>